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87" r:id="rId1"/>
  </p:sldMasterIdLst>
  <p:notesMasterIdLst>
    <p:notesMasterId r:id="rId20"/>
  </p:notesMasterIdLst>
  <p:handoutMasterIdLst>
    <p:handoutMasterId r:id="rId21"/>
  </p:handoutMasterIdLst>
  <p:sldIdLst>
    <p:sldId id="382" r:id="rId2"/>
    <p:sldId id="403" r:id="rId3"/>
    <p:sldId id="414" r:id="rId4"/>
    <p:sldId id="417" r:id="rId5"/>
    <p:sldId id="411" r:id="rId6"/>
    <p:sldId id="413" r:id="rId7"/>
    <p:sldId id="412" r:id="rId8"/>
    <p:sldId id="416" r:id="rId9"/>
    <p:sldId id="400" r:id="rId10"/>
    <p:sldId id="399" r:id="rId11"/>
    <p:sldId id="385" r:id="rId12"/>
    <p:sldId id="402" r:id="rId13"/>
    <p:sldId id="405" r:id="rId14"/>
    <p:sldId id="408" r:id="rId15"/>
    <p:sldId id="415" r:id="rId16"/>
    <p:sldId id="409" r:id="rId17"/>
    <p:sldId id="418" r:id="rId18"/>
    <p:sldId id="419" r:id="rId19"/>
  </p:sldIdLst>
  <p:sldSz cx="9144000" cy="6858000" type="screen4x3"/>
  <p:notesSz cx="9942513" cy="67611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9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A0BBDC"/>
    <a:srgbClr val="9F90B6"/>
    <a:srgbClr val="376F1B"/>
    <a:srgbClr val="3A6496"/>
    <a:srgbClr val="43A31D"/>
    <a:srgbClr val="660033"/>
    <a:srgbClr val="85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2" autoAdjust="0"/>
    <p:restoredTop sz="94711" autoAdjust="0"/>
  </p:normalViewPr>
  <p:slideViewPr>
    <p:cSldViewPr>
      <p:cViewPr varScale="1">
        <p:scale>
          <a:sx n="108" d="100"/>
          <a:sy n="108" d="100"/>
        </p:scale>
        <p:origin x="164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696" y="-90"/>
      </p:cViewPr>
      <p:guideLst>
        <p:guide orient="horz" pos="2129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181" cy="337501"/>
          </a:xfrm>
          <a:prstGeom prst="rect">
            <a:avLst/>
          </a:prstGeom>
        </p:spPr>
        <p:txBody>
          <a:bodyPr vert="horz" lIns="90760" tIns="45381" rIns="90760" bIns="4538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733" y="0"/>
            <a:ext cx="4310181" cy="337501"/>
          </a:xfrm>
          <a:prstGeom prst="rect">
            <a:avLst/>
          </a:prstGeom>
        </p:spPr>
        <p:txBody>
          <a:bodyPr vert="horz" lIns="90760" tIns="45381" rIns="90760" bIns="4538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474EC0-CE6C-4C00-8806-4CB0ED2B30C3}" type="datetimeFigureOut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2070"/>
            <a:ext cx="4310181" cy="337501"/>
          </a:xfrm>
          <a:prstGeom prst="rect">
            <a:avLst/>
          </a:prstGeom>
        </p:spPr>
        <p:txBody>
          <a:bodyPr vert="horz" lIns="90760" tIns="45381" rIns="90760" bIns="4538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733" y="6422070"/>
            <a:ext cx="4310181" cy="337501"/>
          </a:xfrm>
          <a:prstGeom prst="rect">
            <a:avLst/>
          </a:prstGeom>
        </p:spPr>
        <p:txBody>
          <a:bodyPr vert="horz" wrap="square" lIns="90760" tIns="45381" rIns="90760" bIns="453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0D98AD-9AF0-4A91-B7D3-C06DCCC739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573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181" cy="337501"/>
          </a:xfrm>
          <a:prstGeom prst="rect">
            <a:avLst/>
          </a:prstGeom>
        </p:spPr>
        <p:txBody>
          <a:bodyPr vert="horz" lIns="90803" tIns="45399" rIns="90803" bIns="453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733" y="0"/>
            <a:ext cx="4310181" cy="337501"/>
          </a:xfrm>
          <a:prstGeom prst="rect">
            <a:avLst/>
          </a:prstGeom>
        </p:spPr>
        <p:txBody>
          <a:bodyPr vert="horz" lIns="90803" tIns="45399" rIns="90803" bIns="453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A231F6-C070-4C84-A43D-288738FC48CE}" type="datetimeFigureOut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2950" y="508000"/>
            <a:ext cx="3379788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3" tIns="45399" rIns="90803" bIns="4539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14" y="3211036"/>
            <a:ext cx="7956887" cy="3040692"/>
          </a:xfrm>
          <a:prstGeom prst="rect">
            <a:avLst/>
          </a:prstGeom>
        </p:spPr>
        <p:txBody>
          <a:bodyPr vert="horz" lIns="90803" tIns="45399" rIns="90803" bIns="4539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2070"/>
            <a:ext cx="4310181" cy="337501"/>
          </a:xfrm>
          <a:prstGeom prst="rect">
            <a:avLst/>
          </a:prstGeom>
        </p:spPr>
        <p:txBody>
          <a:bodyPr vert="horz" lIns="90803" tIns="45399" rIns="90803" bIns="453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733" y="6422070"/>
            <a:ext cx="4310181" cy="337501"/>
          </a:xfrm>
          <a:prstGeom prst="rect">
            <a:avLst/>
          </a:prstGeom>
        </p:spPr>
        <p:txBody>
          <a:bodyPr vert="horz" wrap="square" lIns="90803" tIns="45399" rIns="90803" bIns="453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99B532-D564-4DCD-A39D-0F4F67F81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1846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4C84E8-511E-43D0-93FF-F2E1403EE605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756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A7F87-E751-4450-B981-099AE34C8868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7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391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899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876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843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40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973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413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22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50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7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24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39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42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89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C533E-0FB1-4707-9BAE-1767C4E8EB9C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044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888" indent="-2872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058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681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304" indent="-2298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92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1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174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797" indent="-229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930F7-4F87-47D8-8570-87BCA62C9055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407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9826-9D00-4C28-8A15-F360D9CA7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2101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0353-A853-4F17-8E59-8A0A7D786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66449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836A-33BA-4BFD-8C1A-74DE826BC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71695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Рамка 2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765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Диагональная полоса 3"/>
            <p:cNvSpPr/>
            <p:nvPr userDrawn="1"/>
          </p:nvSpPr>
          <p:spPr>
            <a:xfrm>
              <a:off x="0" y="0"/>
              <a:ext cx="7358063" cy="642938"/>
            </a:xfrm>
            <a:prstGeom prst="diagStrip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" name="Рисунок 9" descr="Контур области залитый.bmp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0" y="71438"/>
              <a:ext cx="1300880" cy="71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285750" y="6346825"/>
              <a:ext cx="8858250" cy="2143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Диагональная полоса 6"/>
            <p:cNvSpPr/>
            <p:nvPr userDrawn="1"/>
          </p:nvSpPr>
          <p:spPr>
            <a:xfrm flipH="1">
              <a:off x="1785938" y="6215063"/>
              <a:ext cx="7358062" cy="642937"/>
            </a:xfrm>
            <a:prstGeom prst="diagStrip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14283" y="263703"/>
              <a:ext cx="1143008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ДЭРПТ КО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17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028F-6234-410E-BEDB-F7BBC735F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44456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F72C-B82B-443B-B3E0-D075E3C279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59762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F121-37EE-4867-90EB-3136F45366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92936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6B5A-9D12-46AB-9212-53556DCF0C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10866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B6E9C-490B-4B35-A09A-30F7385F9E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482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A629-C8FD-469B-A8F1-7BBFFF66D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14802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C3A7-B49A-4A61-9D7C-F9F90F7AC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26570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F051-1E8A-45C1-8D64-8C14DAF50C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86631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3E25EE-F313-4F6E-9392-4EBC7DA62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  <p:sldLayoutId id="2147485210" r:id="rId12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5123" name="TextBox 23"/>
          <p:cNvSpPr txBox="1">
            <a:spLocks noChangeArrowheads="1"/>
          </p:cNvSpPr>
          <p:nvPr/>
        </p:nvSpPr>
        <p:spPr bwMode="auto">
          <a:xfrm>
            <a:off x="3571875" y="6296025"/>
            <a:ext cx="186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19" name="Рисунок 18" descr="Многоцв_полн_монохр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0"/>
            <a:ext cx="1188666" cy="108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125" name="TextBox 24"/>
          <p:cNvSpPr txBox="1">
            <a:spLocks noChangeArrowheads="1"/>
          </p:cNvSpPr>
          <p:nvPr/>
        </p:nvSpPr>
        <p:spPr bwMode="auto">
          <a:xfrm>
            <a:off x="611560" y="2138272"/>
            <a:ext cx="78488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 закон № 44-ФЗ от 05.04.2013 «О контрактной системе в сфере закупок для государственных и муниципальных нужд: обзор ключевых изменений в 2018 году»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9219" name="Заголовок 9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724942"/>
          </a:xfrm>
        </p:spPr>
        <p:txBody>
          <a:bodyPr/>
          <a:lstStyle/>
          <a:p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</a:t>
            </a:r>
            <a:b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ПЛОЩАДКИ</a:t>
            </a:r>
            <a:br>
              <a:rPr lang="ru-RU" dirty="0"/>
            </a:b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247AD-7162-4C21-AC3B-FC3182CA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26" y="1388216"/>
            <a:ext cx="8522947" cy="48650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467545" y="769269"/>
            <a:ext cx="8352928" cy="71551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</a:t>
            </a:r>
            <a:b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ТРЕБОВАНИЙ К ЭЛЕКТРОННОЙ ПОДПИСИ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337C45-B227-434F-BF72-998350BC8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73" y="1895739"/>
            <a:ext cx="854400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467545" y="692697"/>
            <a:ext cx="8352928" cy="648072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 </a:t>
            </a:r>
            <a:b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ТРЕБОВАНИЙ К РАЗМЕРУ ОБЕСПЕЧЕНИЯ ЗАЯВОК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4F466A-3999-4851-9CB7-38469E5AB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1484784"/>
            <a:ext cx="8352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323527" y="793607"/>
            <a:ext cx="8640961" cy="708261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</a:t>
            </a:r>
            <a:b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ТРЕБОВАНИЙ ПРИ РАССМОТРЕНИИ ПЕРВЫХ ЧАСТЕЙ ЗАЯВОК И ПРОВЕДЕНИИ ТОРГОВ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2EB096-49BE-403A-ABDF-A489FB9D2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628800"/>
            <a:ext cx="8496945" cy="4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8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611560" y="836712"/>
            <a:ext cx="8503821" cy="715516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 </a:t>
            </a:r>
            <a:b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плата с лица, с которым заключается контракт по результатам проведения электронной процедуры</a:t>
            </a:r>
            <a:br>
              <a:rPr lang="ru-RU" altLang="ru-RU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549384-5245-4356-881D-E294CECB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71" y="1552228"/>
            <a:ext cx="8151058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539552" y="980728"/>
            <a:ext cx="8352928" cy="492237"/>
          </a:xfrm>
        </p:spPr>
        <p:txBody>
          <a:bodyPr/>
          <a:lstStyle/>
          <a:p>
            <a:pPr eaLnBrk="1" hangingPunct="1"/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349BC7-E783-426F-89B5-9B38AB4CC655}"/>
              </a:ext>
            </a:extLst>
          </p:cNvPr>
          <p:cNvSpPr/>
          <p:nvPr/>
        </p:nvSpPr>
        <p:spPr>
          <a:xfrm>
            <a:off x="517848" y="626785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изменения:</a:t>
            </a:r>
          </a:p>
          <a:p>
            <a:r>
              <a:rPr 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неустоек по контрактам, исполненным в 2015 или 2016 годах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F37AB1-8AFA-4E03-BB3E-BF2C662FE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25" y="1361590"/>
            <a:ext cx="8516850" cy="28775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1B79A-093F-46E0-93B9-2D545728B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56" y="4088124"/>
            <a:ext cx="8342388" cy="19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530651" y="1196752"/>
            <a:ext cx="8352928" cy="492237"/>
          </a:xfrm>
        </p:spPr>
        <p:txBody>
          <a:bodyPr/>
          <a:lstStyle/>
          <a:p>
            <a:pPr algn="ctr" eaLnBrk="1" hangingPunct="1"/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2018 года уточнен порядок взаимодействия Агентства с заказчиками (Постановление Администрации Костромской области от 18.06.2018 № 250-а «О внесении изменений в постановление администрации Костромской области от 29.11.2013 N 500-а»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E88A2E-A9E9-4529-90AA-39DC2897A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" t="1727" r="-853" b="79870"/>
          <a:stretch/>
        </p:blipFill>
        <p:spPr>
          <a:xfrm>
            <a:off x="456694" y="2564904"/>
            <a:ext cx="850084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F1675-1597-4273-AA0C-1F18A3DEA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97" t="12647" r="-816" b="29204"/>
          <a:stretch/>
        </p:blipFill>
        <p:spPr>
          <a:xfrm>
            <a:off x="663829" y="1625751"/>
            <a:ext cx="7632848" cy="31683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35D937-E117-40DD-A0D9-0008F3E6101F}"/>
              </a:ext>
            </a:extLst>
          </p:cNvPr>
          <p:cNvSpPr/>
          <p:nvPr/>
        </p:nvSpPr>
        <p:spPr>
          <a:xfrm>
            <a:off x="517848" y="626785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Костромской области в образовательном проекте «Профессионал закупок»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41729B-F6C4-4481-A2AE-237B683BAF7B}"/>
              </a:ext>
            </a:extLst>
          </p:cNvPr>
          <p:cNvSpPr/>
          <p:nvPr/>
        </p:nvSpPr>
        <p:spPr>
          <a:xfrm>
            <a:off x="666791" y="508518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проверочное тестирование – получение сертификата</a:t>
            </a:r>
          </a:p>
        </p:txBody>
      </p:sp>
    </p:spTree>
    <p:extLst>
      <p:ext uri="{BB962C8B-B14F-4D97-AF65-F5344CB8AC3E}">
        <p14:creationId xmlns:p14="http://schemas.microsoft.com/office/powerpoint/2010/main" val="344816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051CD5-C876-4ABF-8872-271A6398F753}"/>
              </a:ext>
            </a:extLst>
          </p:cNvPr>
          <p:cNvSpPr/>
          <p:nvPr/>
        </p:nvSpPr>
        <p:spPr>
          <a:xfrm>
            <a:off x="3279018" y="3244334"/>
            <a:ext cx="30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6415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539552" y="976164"/>
            <a:ext cx="8280921" cy="720080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11.01.2018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CD6CB6-CA1D-40C9-ADF5-A9FD7943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90" y="2420888"/>
            <a:ext cx="8705843" cy="274493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9B297E3-234C-4F9E-9958-FA3723829760}"/>
              </a:ext>
            </a:extLst>
          </p:cNvPr>
          <p:cNvSpPr/>
          <p:nvPr/>
        </p:nvSpPr>
        <p:spPr>
          <a:xfrm>
            <a:off x="539552" y="1601366"/>
            <a:ext cx="864096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ст.33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467545" y="848531"/>
            <a:ext cx="8352928" cy="492237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11.01.2018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5EA736-F64B-405B-89B3-E6BD4918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8" y="2441362"/>
            <a:ext cx="8772904" cy="197527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4157037-7013-48E9-B54E-D8C44FA3AB6B}"/>
              </a:ext>
            </a:extLst>
          </p:cNvPr>
          <p:cNvSpPr/>
          <p:nvPr/>
        </p:nvSpPr>
        <p:spPr>
          <a:xfrm>
            <a:off x="251520" y="1506488"/>
            <a:ext cx="1512168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83.2,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104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0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539552" y="976164"/>
            <a:ext cx="8280921" cy="720080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9B297E3-234C-4F9E-9958-FA3723829760}"/>
              </a:ext>
            </a:extLst>
          </p:cNvPr>
          <p:cNvSpPr/>
          <p:nvPr/>
        </p:nvSpPr>
        <p:spPr>
          <a:xfrm>
            <a:off x="467544" y="1506488"/>
            <a:ext cx="1057442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802E5C-C47F-4E1E-9E38-CACFA63C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66" y="2100908"/>
            <a:ext cx="841930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1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467545" y="848531"/>
            <a:ext cx="8352928" cy="492237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806C73-2C42-47B8-97AF-A931F5710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98" y="1790671"/>
            <a:ext cx="8742422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7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467545" y="848531"/>
            <a:ext cx="8352928" cy="492237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2B2979-71DF-4469-B475-27C464BFDB43}"/>
              </a:ext>
            </a:extLst>
          </p:cNvPr>
          <p:cNvSpPr/>
          <p:nvPr/>
        </p:nvSpPr>
        <p:spPr>
          <a:xfrm>
            <a:off x="683568" y="494116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«Оплата по контракту, заключенному с физическим лицом с 01.07.2018, уменьшается заказчиком на размер налогов и сборов и иных обязательных платежей, в том числе страховых взносов» письмо Минфина РФ от 16.02.2018 № 24-01-07/9833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AF2E77-741A-4A8C-A446-615B31BA84F6}"/>
              </a:ext>
            </a:extLst>
          </p:cNvPr>
          <p:cNvSpPr/>
          <p:nvPr/>
        </p:nvSpPr>
        <p:spPr>
          <a:xfrm>
            <a:off x="517360" y="1289117"/>
            <a:ext cx="1263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13 ст. 34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347313-0C61-4EB9-A037-7DA5CFA74BC0}"/>
              </a:ext>
            </a:extLst>
          </p:cNvPr>
          <p:cNvSpPr/>
          <p:nvPr/>
        </p:nvSpPr>
        <p:spPr>
          <a:xfrm>
            <a:off x="467545" y="1781354"/>
            <a:ext cx="82089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дополнены обязательные условия контракта: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 порядке и сроках осуществления заказчиком приемки поставленного товара, выполненной работы (ее результатов) или оказанной услуги в части соответствия их количества, комплектности, объема требованиям, установленным контрактом.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уменьшении суммы, подлежащей уплате заказчиком юридическому лицу или физическому лицу, в том числе зарегистрированному в качестве индивидуального предпринимателя, на размер налогов, сборов и иных обязательных платежей в бюджеты, связанных с оплатой контракта, если такие платежи подлежат уплате в бюджет заказчиком.</a:t>
            </a:r>
          </a:p>
        </p:txBody>
      </p:sp>
    </p:spTree>
    <p:extLst>
      <p:ext uri="{BB962C8B-B14F-4D97-AF65-F5344CB8AC3E}">
        <p14:creationId xmlns:p14="http://schemas.microsoft.com/office/powerpoint/2010/main" val="46885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456064" y="724369"/>
            <a:ext cx="8352928" cy="492237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14FB57-080A-4F23-A6AB-0E10B8C7F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06" y="1162988"/>
            <a:ext cx="8687553" cy="18899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2FD23-3C2C-4168-9BEB-26E2AC60A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38" y="2620332"/>
            <a:ext cx="8797290" cy="23288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3149A-4641-45C4-8233-915FA8994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63" y="4456638"/>
            <a:ext cx="8882642" cy="14326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642EC-4BA8-44A5-A53F-55DBFC626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62" y="5411492"/>
            <a:ext cx="8882642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467545" y="848531"/>
            <a:ext cx="8352928" cy="492237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56BCA3-A105-41B5-9F28-FDCB91662F3B}"/>
              </a:ext>
            </a:extLst>
          </p:cNvPr>
          <p:cNvSpPr/>
          <p:nvPr/>
        </p:nvSpPr>
        <p:spPr>
          <a:xfrm>
            <a:off x="1907704" y="1469975"/>
            <a:ext cx="6105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по заключенным контрактам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13139-0D43-4277-A892-A2113F909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60848"/>
            <a:ext cx="8352928" cy="35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5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финансов Костромской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ОГКУ «Агентство государственных закупок Костромской области»</a:t>
            </a:r>
          </a:p>
        </p:txBody>
      </p:sp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>
          <a:xfrm>
            <a:off x="457200" y="589492"/>
            <a:ext cx="8229600" cy="1039307"/>
          </a:xfrm>
        </p:spPr>
        <p:txBody>
          <a:bodyPr/>
          <a:lstStyle/>
          <a:p>
            <a:pPr eaLnBrk="1" hangingPunct="1"/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504-ФЗ</a:t>
            </a:r>
            <a:b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действуют с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01.07.2018</a:t>
            </a:r>
            <a:b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ЭЛЕКТРОНИЗАЦИЯ КОНКУРЕНТНЫХ СПОСОБОВ ЗАКУПОК</a:t>
            </a:r>
            <a:b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112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63B1D1-C897-4424-914B-CFC5E8A89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0" y="1685359"/>
            <a:ext cx="8448000" cy="4700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сю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0070C0"/>
      </a:accent1>
      <a:accent2>
        <a:srgbClr val="FF0000"/>
      </a:accent2>
      <a:accent3>
        <a:srgbClr val="00B050"/>
      </a:accent3>
      <a:accent4>
        <a:srgbClr val="7030A0"/>
      </a:accent4>
      <a:accent5>
        <a:srgbClr val="00B0F0"/>
      </a:accent5>
      <a:accent6>
        <a:srgbClr val="FFC000"/>
      </a:accent6>
      <a:hlink>
        <a:srgbClr val="0000FF"/>
      </a:hlink>
      <a:folHlink>
        <a:srgbClr val="7030A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9969</TotalTime>
  <Words>528</Words>
  <Application>Microsoft Office PowerPoint</Application>
  <PresentationFormat>Экран (4:3)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Федеральный закон от 31.12.2017 № 504-ФЗ Изменения действуют с 11.01.2018 </vt:lpstr>
      <vt:lpstr>Федеральный закон от 31.12.2017 № 504-ФЗ Изменения действуют с 11.01.2018</vt:lpstr>
      <vt:lpstr>Федеральный закон от 31.12.2017 № 504-ФЗ Изменения действуют с 01.07.2018 </vt:lpstr>
      <vt:lpstr>Федеральный закон от 31.12.2017 № 504-ФЗ Изменения действуют с 01.07.2018</vt:lpstr>
      <vt:lpstr>Федеральный закон от 31.12.2017 № 504-ФЗ Изменения действуют с 01.07.2018 </vt:lpstr>
      <vt:lpstr>Федеральный закон от 31.12.2017 № 504-ФЗ Изменения действуют с 01.07.2018</vt:lpstr>
      <vt:lpstr>Федеральный закон от 31.12.2017 № 504-ФЗ Изменения действуют с 01.07.2018</vt:lpstr>
      <vt:lpstr>Федеральный закон от 31.12.2017 № 504-ФЗ Изменения действуют с 01.07.2018 ЭЛЕКТРОНИЗАЦИЯ КОНКУРЕНТНЫХ СПОСОБОВ ЗАКУПОК  ст. 112</vt:lpstr>
      <vt:lpstr>Федеральный закон от 31.12.2017 № 504-ФЗ Изменения действуют с 01.07.2018 ЭЛЕКТРОННЫЕ ПЛОЩАДКИ </vt:lpstr>
      <vt:lpstr>Федеральный закон от 31.12.2017 № 504-ФЗ Изменения действуют с 01.07.2018 ИЗМЕНЕНИЕ ТРЕБОВАНИЙ К ЭЛЕКТРОННОЙ ПОДПИСИ</vt:lpstr>
      <vt:lpstr>Федеральный закон от 31.12.2017 № 504-ФЗ Изменения действуют с 01.07.2018  ИЗМЕНЕНИЕ ТРЕБОВАНИЙ К РАЗМЕРУ ОБЕСПЕЧЕНИЯ ЗАЯВОК</vt:lpstr>
      <vt:lpstr>Федеральный закон от 31.12.2017 № 504-ФЗ Изменения действуют с 01.07.2018 ИЗМЕНЕНИЕ ТРЕБОВАНИЙ ПРИ РАССМОТРЕНИИ ПЕРВЫХ ЧАСТЕЙ ЗАЯВОК И ПРОВЕДЕНИИ ТОРГОВ</vt:lpstr>
      <vt:lpstr>Федеральный закон от 31.12.2017 № 504-ФЗ Изменения действуют с 01.07.2018  введена плата с лица, с которым заключается контракт по результатам проведения электронной процедуры </vt:lpstr>
      <vt:lpstr>  </vt:lpstr>
      <vt:lpstr>  С 1 июля 2018 года уточнен порядок взаимодействия Агентства с заказчиками (Постановление Администрации Костромской области от 18.06.2018 № 250-а «О внесении изменений в постановление администрации Костромской области от 29.11.2013 N 500-а»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levkina</dc:creator>
  <cp:lastModifiedBy>User</cp:lastModifiedBy>
  <cp:revision>1088</cp:revision>
  <cp:lastPrinted>2018-08-20T14:46:36Z</cp:lastPrinted>
  <dcterms:created xsi:type="dcterms:W3CDTF">2009-06-09T11:06:15Z</dcterms:created>
  <dcterms:modified xsi:type="dcterms:W3CDTF">2018-08-21T11:45:47Z</dcterms:modified>
</cp:coreProperties>
</file>